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9"/>
  </p:notesMasterIdLst>
  <p:handoutMasterIdLst>
    <p:handoutMasterId r:id="rId10"/>
  </p:handoutMasterIdLst>
  <p:sldIdLst>
    <p:sldId id="282" r:id="rId3"/>
    <p:sldId id="290" r:id="rId4"/>
    <p:sldId id="291" r:id="rId5"/>
    <p:sldId id="287" r:id="rId6"/>
    <p:sldId id="283" r:id="rId7"/>
    <p:sldId id="289" r:id="rId8"/>
  </p:sldIdLst>
  <p:sldSz cx="12192000" cy="6858000"/>
  <p:notesSz cx="7315200" cy="96012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82292" autoAdjust="0"/>
  </p:normalViewPr>
  <p:slideViewPr>
    <p:cSldViewPr snapToGrid="0" showGuides="1">
      <p:cViewPr varScale="1">
        <p:scale>
          <a:sx n="91" d="100"/>
          <a:sy n="91" d="100"/>
        </p:scale>
        <p:origin x="54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9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1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627325D-7C6B-4659-A656-A772019985A7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AB6F1DE-7011-44EB-ACA9-621AFE57E0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5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75FD80F-0FDC-4A05-9EF1-C028EC4EDC0A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B6039D5-9119-4C2A-87C5-029C8B6BF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-457200" algn="l" defTabSz="914400" rtl="0" eaLnBrk="1" latinLnBrk="0" hangingPunct="1">
      <a:spcAft>
        <a:spcPts val="1200"/>
      </a:spcAft>
      <a:tabLst>
        <a:tab pos="457200" algn="l"/>
      </a:tabLs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indent="-457200" algn="l" defTabSz="914400" rtl="0" eaLnBrk="1" latinLnBrk="0" hangingPunct="1">
      <a:spcAft>
        <a:spcPts val="120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indent="-457200" algn="l" defTabSz="914400" rtl="0" eaLnBrk="1" latinLnBrk="0" hangingPunct="1">
      <a:spcAft>
        <a:spcPts val="1200"/>
      </a:spcAft>
      <a:tabLst>
        <a:tab pos="457200" algn="l"/>
      </a:tabLs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indent="-457200" algn="l" defTabSz="914400" rtl="0" eaLnBrk="1" latinLnBrk="0" hangingPunct="1">
      <a:spcAft>
        <a:spcPts val="1200"/>
      </a:spcAft>
      <a:tabLst>
        <a:tab pos="457200" algn="l"/>
      </a:tabLs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indent="-457200" algn="l" defTabSz="914400" rtl="0" eaLnBrk="1" latinLnBrk="0" hangingPunct="1">
      <a:spcAft>
        <a:spcPts val="1200"/>
      </a:spcAft>
      <a:tabLst>
        <a:tab pos="457200" algn="l"/>
      </a:tabLs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RR:	Greet and Introduce. We are excited to be apart of this year’s Code Challenge.</a:t>
            </a:r>
          </a:p>
          <a:p>
            <a:r>
              <a:rPr lang="en-US" dirty="0"/>
              <a:t>AT:	Thank. We are here today seeking your coding-minds and expertise to improve the voter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8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RR:	One of the challenges that affects the voter experience is a fully staffed polling place and recruiting Election Day Officials. We depend on more than 4,000 volunteers. Volunteers work at over 200 polling places, 4 counting centers, 4 control centers, and hundreds of delivery/collection routes, statewide.</a:t>
            </a:r>
          </a:p>
          <a:p>
            <a:r>
              <a:rPr lang="en-US" dirty="0"/>
              <a:t>AT:	We need your help to find a solution to streamline volunteer sign-ups and scheduling trainings. Every year it gets more difficult and time consuming to connect with volunteers. Let’s show them what a call is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1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AT:	[OE Staff]</a:t>
            </a:r>
          </a:p>
          <a:p>
            <a:r>
              <a:rPr lang="en-US" dirty="0"/>
              <a:t>RR:	[Volunteer]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9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RR:	I’m not calling you back. If I remember to call, you’ll probably out of the office at a training or something. Is that a typical call?</a:t>
            </a:r>
          </a:p>
          <a:p>
            <a:r>
              <a:rPr lang="en-US" baseline="0" dirty="0"/>
              <a:t>AT:	It happens more than we’d like. Phone tag is the worst. It makes it hard to connect with each volunteer.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2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AT:	We need a quick, convenient way for volunteers to sign-up, schedule training, and receive reminders. Because volunteers are essential to the conduct of the elections.</a:t>
            </a: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en-US" dirty="0"/>
              <a:t>RR:	That’s right. A fully staffed polling place means a smooth voting experience. If it is easy, everyone will do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5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AT:	That’s why we need the HACC. Help us, help you on Election Day. Don’t be like this guy. Call us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039D5-9119-4C2A-87C5-029C8B6BF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next to the ocean&#10;&#10;Description generated with very high confidence">
            <a:extLst>
              <a:ext uri="{FF2B5EF4-FFF2-40B4-BE49-F238E27FC236}">
                <a16:creationId xmlns:a16="http://schemas.microsoft.com/office/drawing/2014/main" id="{406C2EB0-4EA0-4A14-BFF7-1D29D30D96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43"/>
          <a:stretch/>
        </p:blipFill>
        <p:spPr>
          <a:xfrm>
            <a:off x="9347200" y="150875"/>
            <a:ext cx="2641600" cy="6556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200" y="153923"/>
            <a:ext cx="89408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47200" y="2052960"/>
            <a:ext cx="26416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52960"/>
            <a:ext cx="84328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3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963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200" y="147319"/>
            <a:ext cx="89408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347200" y="147319"/>
            <a:ext cx="2608061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0400" y="274639"/>
            <a:ext cx="2235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3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244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47200" y="152399"/>
            <a:ext cx="26416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203200" y="153923"/>
            <a:ext cx="89408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0400" y="2892277"/>
            <a:ext cx="21336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8000" y="2892277"/>
            <a:ext cx="8432800" cy="1645920"/>
          </a:xfrm>
        </p:spPr>
        <p:txBody>
          <a:bodyPr/>
          <a:lstStyle>
            <a:lvl1pPr algn="r">
              <a:defRPr sz="4200" spc="150" baseline="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12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072"/>
            <a:ext cx="5384800" cy="44074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072"/>
            <a:ext cx="5384800" cy="44074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34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389033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22438"/>
            <a:ext cx="5389033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386917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2438"/>
            <a:ext cx="5386917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92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94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3200" y="150919"/>
            <a:ext cx="11775736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9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347200" y="150876"/>
            <a:ext cx="26416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 useBgFill="1">
        <p:nvSpPr>
          <p:cNvPr id="9" name="Rectangle 8"/>
          <p:cNvSpPr/>
          <p:nvPr/>
        </p:nvSpPr>
        <p:spPr>
          <a:xfrm>
            <a:off x="203200" y="152400"/>
            <a:ext cx="89408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304801"/>
            <a:ext cx="7823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6336" y="2130552"/>
            <a:ext cx="2231136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546336" y="457200"/>
            <a:ext cx="2234213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2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 useBgFill="1">
        <p:nvSpPr>
          <p:cNvPr id="9" name="Rectangle 8"/>
          <p:cNvSpPr/>
          <p:nvPr/>
        </p:nvSpPr>
        <p:spPr>
          <a:xfrm>
            <a:off x="9868682" y="150876"/>
            <a:ext cx="2120117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14340" y="2592324"/>
            <a:ext cx="1828800" cy="1673352"/>
          </a:xfrm>
        </p:spPr>
        <p:txBody>
          <a:bodyPr anchor="ctr"/>
          <a:lstStyle>
            <a:lvl1pPr algn="l">
              <a:defRPr sz="2400" spc="1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19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3200" y="1634971"/>
            <a:ext cx="11775736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203199" y="152401"/>
            <a:ext cx="11752063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u="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517" y="6356350"/>
            <a:ext cx="2844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8/21/2017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0" y="6356350"/>
            <a:ext cx="447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9573" y="6355080"/>
            <a:ext cx="777288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99" y="1719071"/>
            <a:ext cx="11210524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2467" y="355847"/>
            <a:ext cx="10150546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Water next to the ocean&#10;&#10;Description generated with very high confidence">
            <a:extLst>
              <a:ext uri="{FF2B5EF4-FFF2-40B4-BE49-F238E27FC236}">
                <a16:creationId xmlns:a16="http://schemas.microsoft.com/office/drawing/2014/main" id="{386E072B-423A-4D30-815D-3AD946BCF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1" r="11"/>
          <a:stretch/>
        </p:blipFill>
        <p:spPr>
          <a:xfrm>
            <a:off x="203199" y="153541"/>
            <a:ext cx="1075332" cy="13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i="0" u="none" kern="1200" cap="none" spc="200" baseline="0">
          <a:ln>
            <a:noFill/>
          </a:ln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Impact" panose="020B0806030902050204" pitchFamily="34" charset="0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400" kern="1200" spc="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 spc="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336049" y="5776331"/>
            <a:ext cx="2641600" cy="904384"/>
          </a:xfrm>
        </p:spPr>
        <p:txBody>
          <a:bodyPr/>
          <a:lstStyle/>
          <a:p>
            <a:r>
              <a:rPr lang="en-US" dirty="0"/>
              <a:t>State of Hawaii</a:t>
            </a:r>
          </a:p>
          <a:p>
            <a:r>
              <a:rPr lang="en-US" dirty="0"/>
              <a:t>Office of Elections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5552" y="2052960"/>
            <a:ext cx="8116848" cy="1828800"/>
          </a:xfrm>
        </p:spPr>
        <p:txBody>
          <a:bodyPr/>
          <a:lstStyle/>
          <a:p>
            <a:r>
              <a:rPr lang="en-US" cap="none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HiVOTER</a:t>
            </a:r>
            <a:r>
              <a:rPr lang="en-US" cap="none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VOLUNTEER</a:t>
            </a:r>
            <a:br>
              <a:rPr lang="en-US" cap="none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cap="none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Election Day Official Volunteer Portal</a:t>
            </a:r>
            <a:endParaRPr lang="en-US" sz="2400" cap="none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29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VOLUNTEER</a:t>
            </a:r>
          </a:p>
        </p:txBody>
      </p:sp>
      <p:pic>
        <p:nvPicPr>
          <p:cNvPr id="17" name="Picture 16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3194553F-95B1-4050-B353-69F3A03C9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" r="14238" b="1208"/>
          <a:stretch/>
        </p:blipFill>
        <p:spPr>
          <a:xfrm>
            <a:off x="1687029" y="1651979"/>
            <a:ext cx="8973311" cy="50474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DD42D4-E9AE-4FF3-AB49-81D19B176897}"/>
              </a:ext>
            </a:extLst>
          </p:cNvPr>
          <p:cNvSpPr/>
          <p:nvPr/>
        </p:nvSpPr>
        <p:spPr>
          <a:xfrm>
            <a:off x="0" y="4635060"/>
            <a:ext cx="12192001" cy="1188720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spc="600" dirty="0">
                <a:ln>
                  <a:solidFill>
                    <a:schemeClr val="tx1"/>
                  </a:solidFill>
                </a:ln>
                <a:solidFill>
                  <a:srgbClr val="44546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4,000</a:t>
            </a:r>
          </a:p>
        </p:txBody>
      </p:sp>
    </p:spTree>
    <p:extLst>
      <p:ext uri="{BB962C8B-B14F-4D97-AF65-F5344CB8AC3E}">
        <p14:creationId xmlns:p14="http://schemas.microsoft.com/office/powerpoint/2010/main" val="31297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ceiver">
            <a:extLst>
              <a:ext uri="{FF2B5EF4-FFF2-40B4-BE49-F238E27FC236}">
                <a16:creationId xmlns:a16="http://schemas.microsoft.com/office/drawing/2014/main" id="{0323B43A-65FE-48B1-8F47-E5351347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38" y="1780584"/>
            <a:ext cx="2743200" cy="2743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A2878B-042B-4184-B859-0D358869C914}"/>
              </a:ext>
            </a:extLst>
          </p:cNvPr>
          <p:cNvSpPr/>
          <p:nvPr/>
        </p:nvSpPr>
        <p:spPr>
          <a:xfrm>
            <a:off x="3220238" y="2123484"/>
            <a:ext cx="5885793" cy="205740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ln>
                  <a:solidFill>
                    <a:schemeClr val="bg1"/>
                  </a:solidFill>
                </a:ln>
                <a:solidFill>
                  <a:srgbClr val="44546A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Let’s Schedule Training</a:t>
            </a:r>
          </a:p>
        </p:txBody>
      </p:sp>
      <p:pic>
        <p:nvPicPr>
          <p:cNvPr id="9" name="Graphic 8" descr="Daily Calendar">
            <a:extLst>
              <a:ext uri="{FF2B5EF4-FFF2-40B4-BE49-F238E27FC236}">
                <a16:creationId xmlns:a16="http://schemas.microsoft.com/office/drawing/2014/main" id="{46222FE1-75D6-47DC-BC46-548C0B3C6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6031" y="1780584"/>
            <a:ext cx="2743200" cy="2743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03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503" r="553" b="782"/>
          <a:stretch/>
        </p:blipFill>
        <p:spPr>
          <a:xfrm>
            <a:off x="1618244" y="1652270"/>
            <a:ext cx="9006704" cy="504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8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454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49" y="2361419"/>
            <a:ext cx="1553815" cy="2540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2" y="2493618"/>
            <a:ext cx="2287527" cy="2276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556" y="2543623"/>
            <a:ext cx="2017626" cy="2176078"/>
          </a:xfrm>
          <a:prstGeom prst="rect">
            <a:avLst/>
          </a:prstGeom>
        </p:spPr>
      </p:pic>
      <p:sp>
        <p:nvSpPr>
          <p:cNvPr id="16" name="Rectangle: Rounded Corners 15"/>
          <p:cNvSpPr/>
          <p:nvPr/>
        </p:nvSpPr>
        <p:spPr>
          <a:xfrm>
            <a:off x="1365356" y="5120887"/>
            <a:ext cx="2286000" cy="914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Online Recruitment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4953269" y="5120887"/>
            <a:ext cx="2286000" cy="914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Schedule Training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8541182" y="5120887"/>
            <a:ext cx="2286000" cy="9144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Email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Reminders</a:t>
            </a:r>
          </a:p>
        </p:txBody>
      </p:sp>
    </p:spTree>
    <p:extLst>
      <p:ext uri="{BB962C8B-B14F-4D97-AF65-F5344CB8AC3E}">
        <p14:creationId xmlns:p14="http://schemas.microsoft.com/office/powerpoint/2010/main" val="357665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GIVE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00" y="1636880"/>
            <a:ext cx="8941152" cy="50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55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HiVOTER VOLUNTEER Election Day Official Volunteer Portal&amp;quot;&quot;/&gt;&lt;property id=&quot;20307&quot; value=&quot;282&quot;/&gt;&lt;/object&gt;&lt;object type=&quot;3&quot; unique_id=&quot;10008&quot;&gt;&lt;property id=&quot;20148&quot; value=&quot;5&quot;/&gt;&lt;property id=&quot;20300&quot; value=&quot;Slide 5 - &amp;quot;WHAT WE NEED&amp;quot;&quot;/&gt;&lt;property id=&quot;20307&quot; value=&quot;283&quot;/&gt;&lt;/object&gt;&lt;object type=&quot;3&quot; unique_id=&quot;10125&quot;&gt;&lt;property id=&quot;20148&quot; value=&quot;5&quot;/&gt;&lt;property id=&quot;20300&quot; value=&quot;Slide 4 - &amp;quot;CHALLENGE&amp;quot;&quot;/&gt;&lt;property id=&quot;20307&quot; value=&quot;287&quot;/&gt;&lt;/object&gt;&lt;object type=&quot;3&quot; unique_id=&quot;10219&quot;&gt;&lt;property id=&quot;20148&quot; value=&quot;5&quot;/&gt;&lt;property id=&quot;20300&quot; value=&quot;Slide 6 - &amp;quot;DON’T GIVE UP&amp;quot;&quot;/&gt;&lt;property id=&quot;20307&quot; value=&quot;289&quot;/&gt;&lt;/object&gt;&lt;object type=&quot;3&quot; unique_id=&quot;10284&quot;&gt;&lt;property id=&quot;20148&quot; value=&quot;5&quot;/&gt;&lt;property id=&quot;20300&quot; value=&quot;Slide 2 - &amp;quot;VOLUNTEER&amp;quot;&quot;/&gt;&lt;property id=&quot;20307&quot; value=&quot;290&quot;/&gt;&lt;/object&gt;&lt;object type=&quot;3&quot; unique_id=&quot;10355&quot;&gt;&lt;property id=&quot;20148&quot; value=&quot;5&quot;/&gt;&lt;property id=&quot;20300&quot; value=&quot;Slide 3&quot;/&gt;&lt;property id=&quot;20307&quot; value=&quot;291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training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les training presentation" id="{B6AD0E1B-010F-4040-BECC-338DC7180AF6}" vid="{9250DCDA-9F4A-4BAF-B302-6C51082CF12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BBABD3ED67B409AFFFDC911FC89DB" ma:contentTypeVersion="3" ma:contentTypeDescription="Create a new document." ma:contentTypeScope="" ma:versionID="04797fd41166752bac8b353348de2776">
  <xsd:schema xmlns:xsd="http://www.w3.org/2001/XMLSchema" xmlns:xs="http://www.w3.org/2001/XMLSchema" xmlns:p="http://schemas.microsoft.com/office/2006/metadata/properties" xmlns:ns2="3baa3fe4-e062-4580-9ff8-67986f948500" targetNamespace="http://schemas.microsoft.com/office/2006/metadata/properties" ma:root="true" ma:fieldsID="d14001a309c8280478829874f955b436" ns2:_="">
    <xsd:import namespace="3baa3fe4-e062-4580-9ff8-67986f9485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a3fe4-e062-4580-9ff8-67986f9485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DCF0DF-0F7C-425F-9724-4CBBB401F849}"/>
</file>

<file path=customXml/itemProps2.xml><?xml version="1.0" encoding="utf-8"?>
<ds:datastoreItem xmlns:ds="http://schemas.openxmlformats.org/officeDocument/2006/customXml" ds:itemID="{71FE4F5C-4904-4303-BBB6-0E28D6F18C33}"/>
</file>

<file path=customXml/itemProps3.xml><?xml version="1.0" encoding="utf-8"?>
<ds:datastoreItem xmlns:ds="http://schemas.openxmlformats.org/officeDocument/2006/customXml" ds:itemID="{D7915B6B-5A33-486A-B7EA-2A525DF2B7A1}"/>
</file>

<file path=docProps/app.xml><?xml version="1.0" encoding="utf-8"?>
<Properties xmlns="http://schemas.openxmlformats.org/officeDocument/2006/extended-properties" xmlns:vt="http://schemas.openxmlformats.org/officeDocument/2006/docPropsVTypes">
  <Template>Business sales training presentation</Template>
  <TotalTime>0</TotalTime>
  <Words>44</Words>
  <Application>Microsoft Office PowerPoint</Application>
  <PresentationFormat>Widescreen</PresentationFormat>
  <Paragraphs>30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Impact</vt:lpstr>
      <vt:lpstr>Wingdings</vt:lpstr>
      <vt:lpstr>Wingdings 2</vt:lpstr>
      <vt:lpstr>Sales training presentation</vt:lpstr>
      <vt:lpstr>HiVOTER VOLUNTEER Election Day Official Volunteer Portal</vt:lpstr>
      <vt:lpstr>VOLUNTEER</vt:lpstr>
      <vt:lpstr>PowerPoint Presentation</vt:lpstr>
      <vt:lpstr>CHALLENGE</vt:lpstr>
      <vt:lpstr>WHAT WE NEED</vt:lpstr>
      <vt:lpstr>DON’T GIVE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2017-08-07T18:13:15Z</dcterms:created>
  <dcterms:modified xsi:type="dcterms:W3CDTF">2017-08-21T21:47:47Z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TC034605589991</vt:lpwstr>
  </property>
  <property fmtid="{D5CDD505-2E9C-101B-9397-08002B2CF9AE}" pid="3" name="ContentTypeId">
    <vt:lpwstr>0x0101004F5BBABD3ED67B409AFFFDC911FC89DB</vt:lpwstr>
  </property>
</Properties>
</file>